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4" r:id="rId1"/>
  </p:sldMasterIdLst>
  <p:notesMasterIdLst>
    <p:notesMasterId r:id="rId22"/>
  </p:notesMasterIdLst>
  <p:handoutMasterIdLst>
    <p:handoutMasterId r:id="rId23"/>
  </p:handoutMasterIdLst>
  <p:sldIdLst>
    <p:sldId id="257" r:id="rId2"/>
    <p:sldId id="980" r:id="rId3"/>
    <p:sldId id="981" r:id="rId4"/>
    <p:sldId id="982" r:id="rId5"/>
    <p:sldId id="994" r:id="rId6"/>
    <p:sldId id="995" r:id="rId7"/>
    <p:sldId id="988" r:id="rId8"/>
    <p:sldId id="989" r:id="rId9"/>
    <p:sldId id="983" r:id="rId10"/>
    <p:sldId id="986" r:id="rId11"/>
    <p:sldId id="987" r:id="rId12"/>
    <p:sldId id="985" r:id="rId13"/>
    <p:sldId id="999" r:id="rId14"/>
    <p:sldId id="991" r:id="rId15"/>
    <p:sldId id="990" r:id="rId16"/>
    <p:sldId id="992" r:id="rId17"/>
    <p:sldId id="993" r:id="rId18"/>
    <p:sldId id="997" r:id="rId19"/>
    <p:sldId id="996" r:id="rId20"/>
    <p:sldId id="998" r:id="rId21"/>
  </p:sldIdLst>
  <p:sldSz cx="10112375" cy="5688013"/>
  <p:notesSz cx="6858000" cy="91440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92">
          <p15:clr>
            <a:srgbClr val="A4A3A4"/>
          </p15:clr>
        </p15:guide>
        <p15:guide id="2" pos="318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844" autoAdjust="0"/>
    <p:restoredTop sz="94674"/>
  </p:normalViewPr>
  <p:slideViewPr>
    <p:cSldViewPr>
      <p:cViewPr varScale="1">
        <p:scale>
          <a:sx n="98" d="100"/>
          <a:sy n="98" d="100"/>
        </p:scale>
        <p:origin x="1123" y="72"/>
      </p:cViewPr>
      <p:guideLst>
        <p:guide orient="horz" pos="1792"/>
        <p:guide pos="3186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1836" y="2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/>
              <a:t>Número de publicaciones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>
        <c:manualLayout>
          <c:layoutTarget val="inner"/>
          <c:xMode val="edge"/>
          <c:yMode val="edge"/>
          <c:x val="5.5539242523698004E-2"/>
          <c:y val="0.12064671011397056"/>
          <c:w val="0.71730294179190468"/>
          <c:h val="0.80420257287974295"/>
        </c:manualLayout>
      </c:layout>
      <c:scatterChart>
        <c:scatterStyle val="lineMarker"/>
        <c:varyColors val="0"/>
        <c:ser>
          <c:idx val="0"/>
          <c:order val="0"/>
          <c:tx>
            <c:strRef>
              <c:f>Hoja1!$B$15</c:f>
              <c:strCache>
                <c:ptCount val="1"/>
                <c:pt idx="0">
                  <c:v>Virtual Reality Surgery</c:v>
                </c:pt>
              </c:strCache>
            </c:strRef>
          </c:tx>
          <c:spPr>
            <a:ln w="19050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xVal>
            <c:numRef>
              <c:f>Hoja1!$A$16:$A$24</c:f>
              <c:numCache>
                <c:formatCode>General</c:formatCode>
                <c:ptCount val="9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</c:numCache>
            </c:numRef>
          </c:xVal>
          <c:yVal>
            <c:numRef>
              <c:f>Hoja1!$B$16:$B$24</c:f>
              <c:numCache>
                <c:formatCode>General</c:formatCode>
                <c:ptCount val="9"/>
                <c:pt idx="0">
                  <c:v>10055</c:v>
                </c:pt>
                <c:pt idx="1">
                  <c:v>16982</c:v>
                </c:pt>
                <c:pt idx="2">
                  <c:v>12974</c:v>
                </c:pt>
                <c:pt idx="3">
                  <c:v>9804</c:v>
                </c:pt>
                <c:pt idx="4">
                  <c:v>9701</c:v>
                </c:pt>
                <c:pt idx="5">
                  <c:v>10829</c:v>
                </c:pt>
                <c:pt idx="6">
                  <c:v>15718</c:v>
                </c:pt>
                <c:pt idx="7">
                  <c:v>15175</c:v>
                </c:pt>
                <c:pt idx="8">
                  <c:v>22875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8C8-48AF-94BE-5237C2B98C6A}"/>
            </c:ext>
          </c:extLst>
        </c:ser>
        <c:ser>
          <c:idx val="1"/>
          <c:order val="1"/>
          <c:tx>
            <c:strRef>
              <c:f>Hoja1!$C$15</c:f>
              <c:strCache>
                <c:ptCount val="1"/>
                <c:pt idx="0">
                  <c:v>Augmented Reality Surgery</c:v>
                </c:pt>
              </c:strCache>
            </c:strRef>
          </c:tx>
          <c:spPr>
            <a:ln w="19050" cap="rnd">
              <a:solidFill>
                <a:schemeClr val="tx1">
                  <a:lumMod val="75000"/>
                  <a:lumOff val="2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>
                  <a:lumMod val="75000"/>
                  <a:lumOff val="25000"/>
                </a:schemeClr>
              </a:solidFill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  <a:effectLst/>
            </c:spPr>
          </c:marker>
          <c:xVal>
            <c:numRef>
              <c:f>Hoja1!$A$16:$A$24</c:f>
              <c:numCache>
                <c:formatCode>General</c:formatCode>
                <c:ptCount val="9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</c:numCache>
            </c:numRef>
          </c:xVal>
          <c:yVal>
            <c:numRef>
              <c:f>Hoja1!$C$16:$C$24</c:f>
              <c:numCache>
                <c:formatCode>General</c:formatCode>
                <c:ptCount val="9"/>
                <c:pt idx="0">
                  <c:v>7090</c:v>
                </c:pt>
                <c:pt idx="1">
                  <c:v>9280</c:v>
                </c:pt>
                <c:pt idx="2">
                  <c:v>8918</c:v>
                </c:pt>
                <c:pt idx="3">
                  <c:v>5792</c:v>
                </c:pt>
                <c:pt idx="4">
                  <c:v>6450</c:v>
                </c:pt>
                <c:pt idx="5">
                  <c:v>5799</c:v>
                </c:pt>
                <c:pt idx="6">
                  <c:v>10360</c:v>
                </c:pt>
                <c:pt idx="7">
                  <c:v>9170</c:v>
                </c:pt>
                <c:pt idx="8">
                  <c:v>13238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E8C8-48AF-94BE-5237C2B98C6A}"/>
            </c:ext>
          </c:extLst>
        </c:ser>
        <c:ser>
          <c:idx val="2"/>
          <c:order val="2"/>
          <c:tx>
            <c:strRef>
              <c:f>Hoja1!$D$15</c:f>
              <c:strCache>
                <c:ptCount val="1"/>
                <c:pt idx="0">
                  <c:v>Mixed Reality Surgery</c:v>
                </c:pt>
              </c:strCache>
            </c:strRef>
          </c:tx>
          <c:spPr>
            <a:ln w="19050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50"/>
              </a:solidFill>
              <a:ln w="9525">
                <a:solidFill>
                  <a:srgbClr val="00B050"/>
                </a:solidFill>
              </a:ln>
              <a:effectLst/>
            </c:spPr>
          </c:marker>
          <c:xVal>
            <c:numRef>
              <c:f>Hoja1!$A$16:$A$24</c:f>
              <c:numCache>
                <c:formatCode>General</c:formatCode>
                <c:ptCount val="9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</c:numCache>
            </c:numRef>
          </c:xVal>
          <c:yVal>
            <c:numRef>
              <c:f>Hoja1!$D$16:$D$24</c:f>
              <c:numCache>
                <c:formatCode>General</c:formatCode>
                <c:ptCount val="9"/>
                <c:pt idx="0">
                  <c:v>12899</c:v>
                </c:pt>
                <c:pt idx="1">
                  <c:v>21743</c:v>
                </c:pt>
                <c:pt idx="2">
                  <c:v>16969</c:v>
                </c:pt>
                <c:pt idx="3">
                  <c:v>13199</c:v>
                </c:pt>
                <c:pt idx="4">
                  <c:v>12010</c:v>
                </c:pt>
                <c:pt idx="5">
                  <c:v>12290</c:v>
                </c:pt>
                <c:pt idx="6">
                  <c:v>19158</c:v>
                </c:pt>
                <c:pt idx="7">
                  <c:v>17778</c:v>
                </c:pt>
                <c:pt idx="8">
                  <c:v>25491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E8C8-48AF-94BE-5237C2B98C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58948080"/>
        <c:axId val="1158945584"/>
      </c:scatterChart>
      <c:valAx>
        <c:axId val="1158948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158945584"/>
        <c:crosses val="autoZero"/>
        <c:crossBetween val="midCat"/>
      </c:valAx>
      <c:valAx>
        <c:axId val="1158945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15894808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9678102668910111"/>
          <c:y val="0.28347872248995393"/>
          <c:w val="0.18720149970332703"/>
          <c:h val="0.4072692132739967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96BDE62C-4394-4119-8CDB-086D00D0A83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BF40AC9-C3FC-474F-B76B-25F99CEBABD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BFBC084-364D-4583-A6A4-517996F1C7B9}" type="datetimeFigureOut">
              <a:rPr lang="es-ES" altLang="es-ES"/>
              <a:pPr>
                <a:defRPr/>
              </a:pPr>
              <a:t>28/09/2021</a:t>
            </a:fld>
            <a:endParaRPr lang="es-ES" alt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9F23296-E971-4E4F-899B-F3A54E3F2FD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9088681-9F60-4BB6-A3F4-591951F31C3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4DFFDAE-13B7-48AB-B9FE-1858C699330D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24B0E6F1-E555-4F7B-BD07-8818480C3E0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E03CDD4-6C19-4FB0-806E-6BF92931AFD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4219C6C-3F5A-468D-858E-F0D0DC00FF54}" type="datetimeFigureOut">
              <a:rPr lang="es-ES" altLang="es-ES"/>
              <a:pPr>
                <a:defRPr/>
              </a:pPr>
              <a:t>28/09/2021</a:t>
            </a:fld>
            <a:endParaRPr lang="es-ES" altLang="es-ES"/>
          </a:p>
        </p:txBody>
      </p:sp>
      <p:sp>
        <p:nvSpPr>
          <p:cNvPr id="4" name="Marcador de imagen de diapositiva 3">
            <a:extLst>
              <a:ext uri="{FF2B5EF4-FFF2-40B4-BE49-F238E27FC236}">
                <a16:creationId xmlns:a16="http://schemas.microsoft.com/office/drawing/2014/main" id="{5BD09F57-9537-48CF-A95F-09D2F4A0476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/>
          </a:p>
        </p:txBody>
      </p:sp>
      <p:sp>
        <p:nvSpPr>
          <p:cNvPr id="5" name="Marcador de notas 4">
            <a:extLst>
              <a:ext uri="{FF2B5EF4-FFF2-40B4-BE49-F238E27FC236}">
                <a16:creationId xmlns:a16="http://schemas.microsoft.com/office/drawing/2014/main" id="{C3D7B54D-E16E-4420-A1BC-0F5A699508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noProof="0"/>
              <a:t>Haga clic para modificar los estilos de texto del patrón</a:t>
            </a:r>
          </a:p>
          <a:p>
            <a:pPr lvl="1"/>
            <a:r>
              <a:rPr lang="es-ES" altLang="es-ES" noProof="0"/>
              <a:t>Segundo nivel</a:t>
            </a:r>
          </a:p>
          <a:p>
            <a:pPr lvl="2"/>
            <a:r>
              <a:rPr lang="es-ES" altLang="es-ES" noProof="0"/>
              <a:t>Tercer nivel</a:t>
            </a:r>
          </a:p>
          <a:p>
            <a:pPr lvl="3"/>
            <a:r>
              <a:rPr lang="es-ES" altLang="es-ES" noProof="0"/>
              <a:t>Cuarto nivel</a:t>
            </a:r>
          </a:p>
          <a:p>
            <a:pPr lvl="4"/>
            <a:r>
              <a:rPr lang="es-ES" altLang="es-ES" noProof="0"/>
              <a:t>Quinto nivel</a:t>
            </a: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726D92B-B431-472B-A956-E5D19FCC7D8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9854FF2-B11A-4571-849B-60FD57A284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EEEF91A-B92C-4CC5-8D58-479978D7711D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Marcador de imagen de diapositiva 1">
            <a:extLst>
              <a:ext uri="{FF2B5EF4-FFF2-40B4-BE49-F238E27FC236}">
                <a16:creationId xmlns:a16="http://schemas.microsoft.com/office/drawing/2014/main" id="{368FEAA4-4D08-46B9-AA53-64E8CEE5A19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Marcador de notas 2">
            <a:extLst>
              <a:ext uri="{FF2B5EF4-FFF2-40B4-BE49-F238E27FC236}">
                <a16:creationId xmlns:a16="http://schemas.microsoft.com/office/drawing/2014/main" id="{F5E45209-E04B-4638-842B-68D7FAF1C6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ES" altLang="es-ES" dirty="0">
                <a:ea typeface="ＭＳ Ｐゴシック" panose="020B0600070205080204" pitchFamily="34" charset="-128"/>
              </a:rPr>
              <a:t>Universidad </a:t>
            </a:r>
            <a:r>
              <a:rPr lang="es-ES" altLang="es-ES" dirty="0">
                <a:solidFill>
                  <a:srgbClr val="1D1D1D"/>
                </a:solidFill>
                <a:latin typeface="Helvetica Neue"/>
                <a:ea typeface="ＭＳ Ｐゴシック" panose="020B0600070205080204" pitchFamily="34" charset="-128"/>
              </a:rPr>
              <a:t>Johns Hopkins: Inserción de tornillos vertebrales.</a:t>
            </a:r>
            <a:endParaRPr lang="es-ES" altLang="es-ES" dirty="0">
              <a:ea typeface="ＭＳ Ｐゴシック" panose="020B0600070205080204" pitchFamily="34" charset="-128"/>
            </a:endParaRPr>
          </a:p>
          <a:p>
            <a:r>
              <a:rPr lang="es-ES" altLang="es-ES" dirty="0">
                <a:ea typeface="ＭＳ Ｐゴシック" panose="020B0600070205080204" pitchFamily="34" charset="-128"/>
              </a:rPr>
              <a:t>https://broadcastmed.com/neurology/5225/news/johns-hopkins-performs-its-first-augmented-reality-surgeries-in-patients</a:t>
            </a:r>
          </a:p>
        </p:txBody>
      </p:sp>
      <p:sp>
        <p:nvSpPr>
          <p:cNvPr id="24580" name="Marcador de número de diapositiva 3">
            <a:extLst>
              <a:ext uri="{FF2B5EF4-FFF2-40B4-BE49-F238E27FC236}">
                <a16:creationId xmlns:a16="http://schemas.microsoft.com/office/drawing/2014/main" id="{08B922D9-1120-4FBA-92F4-E3C2B3569C1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28970A2-4D66-4ACC-A0CD-6E8B778CFEC7}" type="slidenum">
              <a:rPr lang="es-ES" altLang="es-ES" smtClean="0"/>
              <a:pPr/>
              <a:t>8</a:t>
            </a:fld>
            <a:endParaRPr lang="es-ES" alt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Fundación I+D del Software Libre">
            <a:extLst>
              <a:ext uri="{FF2B5EF4-FFF2-40B4-BE49-F238E27FC236}">
                <a16:creationId xmlns:a16="http://schemas.microsoft.com/office/drawing/2014/main" id="{BE2D4403-5EF0-4C0C-A7F9-2BF6014548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18"/>
          <a:stretch>
            <a:fillRect/>
          </a:stretch>
        </p:blipFill>
        <p:spPr bwMode="auto">
          <a:xfrm>
            <a:off x="231775" y="5027613"/>
            <a:ext cx="25923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Marcador de fecha 1">
            <a:extLst>
              <a:ext uri="{FF2B5EF4-FFF2-40B4-BE49-F238E27FC236}">
                <a16:creationId xmlns:a16="http://schemas.microsoft.com/office/drawing/2014/main" id="{41CF198F-865F-4797-9814-C7B047BF89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5325" y="5272088"/>
            <a:ext cx="2274888" cy="3032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92EB2407-FF17-41E2-BFCC-EBEC6745BCCD}" type="datetimeFigureOut">
              <a:rPr lang="es-ES" altLang="es-ES"/>
              <a:pPr>
                <a:defRPr/>
              </a:pPr>
              <a:t>28/09/2021</a:t>
            </a:fld>
            <a:endParaRPr lang="es-ES" altLang="es-ES"/>
          </a:p>
        </p:txBody>
      </p:sp>
      <p:sp>
        <p:nvSpPr>
          <p:cNvPr id="4" name="Marcador de pie de página 2">
            <a:extLst>
              <a:ext uri="{FF2B5EF4-FFF2-40B4-BE49-F238E27FC236}">
                <a16:creationId xmlns:a16="http://schemas.microsoft.com/office/drawing/2014/main" id="{FE7B8581-E9B6-4C11-B881-33879AA14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49625" y="5272088"/>
            <a:ext cx="3413125" cy="303212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número de diapositiva 3">
            <a:extLst>
              <a:ext uri="{FF2B5EF4-FFF2-40B4-BE49-F238E27FC236}">
                <a16:creationId xmlns:a16="http://schemas.microsoft.com/office/drawing/2014/main" id="{20DC3816-EA4A-4EEA-8C03-95369BCFE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42163" y="5272088"/>
            <a:ext cx="2274887" cy="3032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A539663A-3D41-450C-B119-65C6631AEC1F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076401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5325" y="303213"/>
            <a:ext cx="8721725" cy="109855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95325" y="1514475"/>
            <a:ext cx="8721725" cy="36083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C01AD5C-B9C7-4643-B205-321F275252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5325" y="5272088"/>
            <a:ext cx="2274888" cy="3032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14282D47-D247-4071-AC54-37D894CBA50F}" type="datetimeFigureOut">
              <a:rPr lang="es-ES" altLang="es-ES"/>
              <a:pPr>
                <a:defRPr/>
              </a:pPr>
              <a:t>28/09/2021</a:t>
            </a:fld>
            <a:endParaRPr lang="es-ES" alt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3A6E2D6-E25E-4D32-B573-E472D98CD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49625" y="5272088"/>
            <a:ext cx="3413125" cy="303212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7801536-C892-4CE1-BC29-ECFEFC31F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42163" y="5272088"/>
            <a:ext cx="2274887" cy="3032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193982E5-B752-4EF2-AB04-C5404FDEEAF8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805661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237413" y="303213"/>
            <a:ext cx="2179637" cy="4819650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95325" y="303213"/>
            <a:ext cx="6389688" cy="48196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9BC9DF5-E9E9-47D0-88D3-C122C78444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5325" y="5272088"/>
            <a:ext cx="2274888" cy="3032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C0D11D2D-03AA-4642-8FCD-65DF71F5835D}" type="datetimeFigureOut">
              <a:rPr lang="es-ES" altLang="es-ES"/>
              <a:pPr>
                <a:defRPr/>
              </a:pPr>
              <a:t>28/09/2021</a:t>
            </a:fld>
            <a:endParaRPr lang="es-ES" alt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C95A97D-7E37-4FAF-9ED7-BE0A146EA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49625" y="5272088"/>
            <a:ext cx="3413125" cy="303212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A18F58E-7B1C-4529-BACB-EC6BA9FB4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42163" y="5272088"/>
            <a:ext cx="2274887" cy="3032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03329119-E798-47CE-AE28-5F3B27FFE117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7436873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97057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6344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Fundación I+D del Software Libre">
            <a:extLst>
              <a:ext uri="{FF2B5EF4-FFF2-40B4-BE49-F238E27FC236}">
                <a16:creationId xmlns:a16="http://schemas.microsoft.com/office/drawing/2014/main" id="{8B1ADE39-7D38-4FC9-A5BF-CE9B4B830A4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18"/>
          <a:stretch>
            <a:fillRect/>
          </a:stretch>
        </p:blipFill>
        <p:spPr bwMode="auto">
          <a:xfrm>
            <a:off x="231775" y="5027613"/>
            <a:ext cx="25923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63650" y="930275"/>
            <a:ext cx="7585075" cy="19812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63650" y="2987675"/>
            <a:ext cx="7585075" cy="13731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C03788FC-2247-48D9-8D3D-7461FD2D39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5325" y="5272088"/>
            <a:ext cx="2274888" cy="3032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A031EB14-B282-4460-926F-AE13E30CAC0B}" type="datetimeFigureOut">
              <a:rPr lang="es-ES" altLang="es-ES"/>
              <a:pPr>
                <a:defRPr/>
              </a:pPr>
              <a:t>28/09/2021</a:t>
            </a:fld>
            <a:endParaRPr lang="es-ES" altLang="es-ES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2665FABC-B432-4BBB-91F6-53D1E2893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49625" y="5272088"/>
            <a:ext cx="3413125" cy="303212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E244A803-C6C8-4BF8-974A-800A15943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42163" y="5272088"/>
            <a:ext cx="2274887" cy="3032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EE5F22CB-75A3-4A71-9931-F788548955BA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591605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Fundación I+D del Software Libre">
            <a:extLst>
              <a:ext uri="{FF2B5EF4-FFF2-40B4-BE49-F238E27FC236}">
                <a16:creationId xmlns:a16="http://schemas.microsoft.com/office/drawing/2014/main" id="{9BC655A6-1A7C-49AE-BB61-68BC2D28ADB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18"/>
          <a:stretch>
            <a:fillRect/>
          </a:stretch>
        </p:blipFill>
        <p:spPr bwMode="auto">
          <a:xfrm>
            <a:off x="231775" y="5027613"/>
            <a:ext cx="25923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5325" y="303213"/>
            <a:ext cx="8721725" cy="1098550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95325" y="1514475"/>
            <a:ext cx="8721725" cy="36083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AB14A4E6-7B52-4045-B07F-687CDED15A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5325" y="5272088"/>
            <a:ext cx="2274888" cy="3032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0346756A-0A2B-422E-AB7F-57BFA2E7F66A}" type="datetimeFigureOut">
              <a:rPr lang="es-ES" altLang="es-ES"/>
              <a:pPr>
                <a:defRPr/>
              </a:pPr>
              <a:t>28/09/2021</a:t>
            </a:fld>
            <a:endParaRPr lang="es-ES" altLang="es-ES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C0572F15-609A-44FD-A2B6-E247539FF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49625" y="5272088"/>
            <a:ext cx="3413125" cy="303212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4D458C15-A4EF-4836-9DDF-BC95DB896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42163" y="5272088"/>
            <a:ext cx="2274887" cy="3032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1DFCEB77-F02A-4FB6-A030-B992F76AC4B9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026265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0563" y="1417638"/>
            <a:ext cx="8721725" cy="2366962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90563" y="3806825"/>
            <a:ext cx="8721725" cy="1244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6574679-A134-444D-BCC1-8995815AEB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5325" y="5272088"/>
            <a:ext cx="2274888" cy="3032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CE617A03-08DF-4C03-B56A-CAB2F7554C9D}" type="datetimeFigureOut">
              <a:rPr lang="es-ES" altLang="es-ES"/>
              <a:pPr>
                <a:defRPr/>
              </a:pPr>
              <a:t>28/09/2021</a:t>
            </a:fld>
            <a:endParaRPr lang="es-ES" alt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CE72AF2-CB77-413B-BFE1-F90D3945E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49625" y="5272088"/>
            <a:ext cx="3413125" cy="303212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D8178E9-AF38-4422-9FB9-A4C6778E5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42163" y="5272088"/>
            <a:ext cx="2274887" cy="3032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8BAE05DE-5B79-4C97-8223-1B82A8F70A99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219933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5325" y="303213"/>
            <a:ext cx="8721725" cy="109855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95325" y="1514475"/>
            <a:ext cx="4284663" cy="36083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5132388" y="1514475"/>
            <a:ext cx="4284662" cy="36083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DE39B6F-0D72-4F89-9E86-371C921FF4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5325" y="5272088"/>
            <a:ext cx="2274888" cy="3032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C051C279-73D6-4C13-BDE8-9DAB3DEC9EF4}" type="datetimeFigureOut">
              <a:rPr lang="es-ES" altLang="es-ES"/>
              <a:pPr>
                <a:defRPr/>
              </a:pPr>
              <a:t>28/09/2021</a:t>
            </a:fld>
            <a:endParaRPr lang="es-ES" alt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06ABD75-44A7-4FA5-BAE7-BA592C789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49625" y="5272088"/>
            <a:ext cx="3413125" cy="303212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4A78A33-ACEB-4ECD-98B5-CDA07B530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42163" y="5272088"/>
            <a:ext cx="2274887" cy="3032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C5D30467-E9F4-43EC-9E6E-9C74CBEC07AA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086229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6913" y="303213"/>
            <a:ext cx="8721725" cy="109855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96913" y="1393825"/>
            <a:ext cx="4278312" cy="68421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96913" y="2078038"/>
            <a:ext cx="4278312" cy="30559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5119688" y="1393825"/>
            <a:ext cx="4298950" cy="68421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5119688" y="2078038"/>
            <a:ext cx="4298950" cy="30559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A12260F-A822-46DC-BA1B-C91A2D0B96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5325" y="5272088"/>
            <a:ext cx="2274888" cy="3032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ECCA2549-949A-4E04-A686-DFF064C7FF2A}" type="datetimeFigureOut">
              <a:rPr lang="es-ES" altLang="es-ES"/>
              <a:pPr>
                <a:defRPr/>
              </a:pPr>
              <a:t>28/09/2021</a:t>
            </a:fld>
            <a:endParaRPr lang="es-ES" alt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E2F9769-04E5-43F2-8A05-2B32853AB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49625" y="5272088"/>
            <a:ext cx="3413125" cy="303212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B7E23A4-F391-49EA-80E0-329238783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42163" y="5272088"/>
            <a:ext cx="2274887" cy="3032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6250336F-880F-46E7-B22B-8F9DEE401A9B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014715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5325" y="303213"/>
            <a:ext cx="8721725" cy="109855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7A536EB-67C4-481F-95C1-71B917170B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5325" y="5272088"/>
            <a:ext cx="2274888" cy="3032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00D66FB5-A6EF-488E-B8F6-2550E7FA8D47}" type="datetimeFigureOut">
              <a:rPr lang="es-ES" altLang="es-ES"/>
              <a:pPr>
                <a:defRPr/>
              </a:pPr>
              <a:t>28/09/2021</a:t>
            </a:fld>
            <a:endParaRPr lang="es-ES" alt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D447163-5072-44C6-B667-61A7B7CD8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49625" y="5272088"/>
            <a:ext cx="3413125" cy="303212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58A08C7-C519-4A02-A6AB-0DE35CA2E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42163" y="5272088"/>
            <a:ext cx="2274887" cy="3032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B198CB53-7ADA-4075-A6F5-452618EF7921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237801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6913" y="379413"/>
            <a:ext cx="3260725" cy="132715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298950" y="819150"/>
            <a:ext cx="5119688" cy="404177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96913" y="1706563"/>
            <a:ext cx="3260725" cy="31607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3EC582A-59D4-488C-9C4F-2B7BA342D2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5325" y="5272088"/>
            <a:ext cx="2274888" cy="3032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DC47FB6C-D815-4559-8CA5-23F0B8C8C635}" type="datetimeFigureOut">
              <a:rPr lang="es-ES" altLang="es-ES"/>
              <a:pPr>
                <a:defRPr/>
              </a:pPr>
              <a:t>28/09/2021</a:t>
            </a:fld>
            <a:endParaRPr lang="es-ES" alt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AEAE783-8AB0-481D-9EC0-5EED580CC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49625" y="5272088"/>
            <a:ext cx="3413125" cy="303212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7062670-5A65-4E8F-B6A2-B44D86673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42163" y="5272088"/>
            <a:ext cx="2274887" cy="3032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9DC8CA51-E3F2-42C0-BE10-96E40B04C981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43167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6913" y="379413"/>
            <a:ext cx="3260725" cy="132715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4298950" y="819150"/>
            <a:ext cx="5119688" cy="40417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96913" y="1706563"/>
            <a:ext cx="3260725" cy="31607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15C0E7B-A925-40A3-8927-8BF0526924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5325" y="5272088"/>
            <a:ext cx="2274888" cy="3032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B0607110-DC28-47FE-8EA7-95C2EEA7CC41}" type="datetimeFigureOut">
              <a:rPr lang="es-ES" altLang="es-ES"/>
              <a:pPr>
                <a:defRPr/>
              </a:pPr>
              <a:t>28/09/2021</a:t>
            </a:fld>
            <a:endParaRPr lang="es-ES" alt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B6F23DC-471D-415E-9EAD-FC3168855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49625" y="5272088"/>
            <a:ext cx="3413125" cy="303212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A13422E-C3EB-414D-9681-1EC763454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42163" y="5272088"/>
            <a:ext cx="2274887" cy="3032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1105AA6C-B210-4AA7-805C-41750903B17F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370990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6 Conector recto">
            <a:extLst>
              <a:ext uri="{FF2B5EF4-FFF2-40B4-BE49-F238E27FC236}">
                <a16:creationId xmlns:a16="http://schemas.microsoft.com/office/drawing/2014/main" id="{09C3F619-4533-4A72-836C-FD715D01F7AB}"/>
              </a:ext>
            </a:extLst>
          </p:cNvPr>
          <p:cNvCxnSpPr/>
          <p:nvPr userDrawn="1"/>
        </p:nvCxnSpPr>
        <p:spPr>
          <a:xfrm>
            <a:off x="231775" y="4860925"/>
            <a:ext cx="9648825" cy="0"/>
          </a:xfrm>
          <a:prstGeom prst="line">
            <a:avLst/>
          </a:prstGeom>
          <a:ln w="635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0" r:id="rId1"/>
    <p:sldLayoutId id="2147484081" r:id="rId2"/>
    <p:sldLayoutId id="2147484082" r:id="rId3"/>
    <p:sldLayoutId id="2147484083" r:id="rId4"/>
    <p:sldLayoutId id="2147484084" r:id="rId5"/>
    <p:sldLayoutId id="2147484085" r:id="rId6"/>
    <p:sldLayoutId id="2147484086" r:id="rId7"/>
    <p:sldLayoutId id="2147484087" r:id="rId8"/>
    <p:sldLayoutId id="2147484088" r:id="rId9"/>
    <p:sldLayoutId id="2147484089" r:id="rId10"/>
    <p:sldLayoutId id="2147484090" r:id="rId11"/>
    <p:sldLayoutId id="2147484078" r:id="rId12"/>
    <p:sldLayoutId id="2147484079" r:id="rId13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anose="020B0603020202020204" pitchFamily="34" charset="0"/>
          <a:ea typeface="ＭＳ Ｐゴシック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anose="020B0603020202020204" pitchFamily="34" charset="0"/>
          <a:ea typeface="ＭＳ Ｐゴシック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anose="020B0603020202020204" pitchFamily="34" charset="0"/>
          <a:ea typeface="ＭＳ Ｐゴシック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anose="020B0603020202020204" pitchFamily="34" charset="0"/>
          <a:ea typeface="ＭＳ Ｐゴシック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mailto:jnegrillo@fidesol.org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26D5C5CD-2B93-444F-B7B5-E1431DA30E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350" y="1308100"/>
            <a:ext cx="85740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s-ES" altLang="es-ES" sz="4700" b="1">
                <a:solidFill>
                  <a:srgbClr val="6996C2"/>
                </a:solidFill>
                <a:latin typeface="Trebuchet MS" panose="020B0603020202020204" pitchFamily="34" charset="0"/>
              </a:rPr>
              <a:t>58º CONGRESO </a:t>
            </a:r>
            <a:br>
              <a:rPr lang="es-ES" altLang="es-ES" sz="4700" b="1">
                <a:solidFill>
                  <a:srgbClr val="92D050"/>
                </a:solidFill>
                <a:latin typeface="Trebuchet MS" panose="020B0603020202020204" pitchFamily="34" charset="0"/>
              </a:rPr>
            </a:br>
            <a:endParaRPr lang="es-ES" altLang="es-ES" sz="4700" b="1">
              <a:solidFill>
                <a:srgbClr val="92D050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Rectángulo 1">
            <a:extLst>
              <a:ext uri="{FF2B5EF4-FFF2-40B4-BE49-F238E27FC236}">
                <a16:creationId xmlns:a16="http://schemas.microsoft.com/office/drawing/2014/main" id="{D46CAB7F-947D-4451-A9C0-5F2DC2EBAE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1863" y="3924300"/>
            <a:ext cx="5662612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2000" dirty="0">
                <a:solidFill>
                  <a:schemeClr val="accent1">
                    <a:lumMod val="40000"/>
                    <a:lumOff val="60000"/>
                  </a:schemeClr>
                </a:solidFill>
                <a:latin typeface="Trebuchet MS" charset="0"/>
                <a:ea typeface="ＭＳ Ｐゴシック" charset="0"/>
                <a:cs typeface="ＭＳ Ｐゴシック" charset="0"/>
              </a:rPr>
              <a:t>S E V I L L A</a:t>
            </a:r>
          </a:p>
        </p:txBody>
      </p:sp>
      <p:sp>
        <p:nvSpPr>
          <p:cNvPr id="15364" name="Rectángulo 1">
            <a:extLst>
              <a:ext uri="{FF2B5EF4-FFF2-40B4-BE49-F238E27FC236}">
                <a16:creationId xmlns:a16="http://schemas.microsoft.com/office/drawing/2014/main" id="{280ECB7F-B11A-4781-9A5F-2973B02954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8888" y="1666875"/>
            <a:ext cx="5048250" cy="240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s-ES" altLang="es-ES" sz="15000" b="1">
                <a:solidFill>
                  <a:srgbClr val="6996C2"/>
                </a:solidFill>
                <a:latin typeface="Trebuchet MS" panose="020B0603020202020204" pitchFamily="34" charset="0"/>
              </a:rPr>
              <a:t>2021</a:t>
            </a:r>
            <a:endParaRPr lang="es-ES" altLang="es-ES" sz="150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Augmented Reality in medicine: benefits and applications | AR MARKET">
            <a:extLst>
              <a:ext uri="{FF2B5EF4-FFF2-40B4-BE49-F238E27FC236}">
                <a16:creationId xmlns:a16="http://schemas.microsoft.com/office/drawing/2014/main" id="{E30DF492-6CE7-43ED-BB0D-A904F06FCD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3" t="-632" r="10066" b="1714"/>
          <a:stretch>
            <a:fillRect/>
          </a:stretch>
        </p:blipFill>
        <p:spPr bwMode="auto">
          <a:xfrm>
            <a:off x="14288" y="-30163"/>
            <a:ext cx="10098087" cy="569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6" descr="Augmented reality has the potential to revolutionize medicine and  healthcare training. | Healthcare training, Healthcare education, Augmented  reality">
            <a:extLst>
              <a:ext uri="{FF2B5EF4-FFF2-40B4-BE49-F238E27FC236}">
                <a16:creationId xmlns:a16="http://schemas.microsoft.com/office/drawing/2014/main" id="{1724A81C-472B-43B2-AE67-3EBF2A1B63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2"/>
          <a:stretch>
            <a:fillRect/>
          </a:stretch>
        </p:blipFill>
        <p:spPr bwMode="auto">
          <a:xfrm>
            <a:off x="0" y="-6350"/>
            <a:ext cx="10098088" cy="569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FundamentalVR raises $5.6 million for virtual reality medical training |  VentureBeat">
            <a:extLst>
              <a:ext uri="{FF2B5EF4-FFF2-40B4-BE49-F238E27FC236}">
                <a16:creationId xmlns:a16="http://schemas.microsoft.com/office/drawing/2014/main" id="{14B01992-6428-4505-B2FA-10FBE3E49C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2" b="7802"/>
          <a:stretch>
            <a:fillRect/>
          </a:stretch>
        </p:blipFill>
        <p:spPr bwMode="auto">
          <a:xfrm>
            <a:off x="0" y="0"/>
            <a:ext cx="10112375" cy="568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3AAFF0CA-6220-4DAC-AFFC-42D063639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Publicaciones científicas</a:t>
            </a:r>
          </a:p>
        </p:txBody>
      </p:sp>
      <p:graphicFrame>
        <p:nvGraphicFramePr>
          <p:cNvPr id="6" name="Marcador de contenido 5">
            <a:extLst>
              <a:ext uri="{FF2B5EF4-FFF2-40B4-BE49-F238E27FC236}">
                <a16:creationId xmlns:a16="http://schemas.microsoft.com/office/drawing/2014/main" id="{FC398644-84C1-4C6A-B469-F10FDE752DD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8615537"/>
              </p:ext>
            </p:extLst>
          </p:nvPr>
        </p:nvGraphicFramePr>
        <p:xfrm>
          <a:off x="695325" y="1043807"/>
          <a:ext cx="8721725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051189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ítulo 3">
            <a:extLst>
              <a:ext uri="{FF2B5EF4-FFF2-40B4-BE49-F238E27FC236}">
                <a16:creationId xmlns:a16="http://schemas.microsoft.com/office/drawing/2014/main" id="{488EB444-6C29-4299-AF6C-D65456FE98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ES" altLang="es-ES">
                <a:ea typeface="ＭＳ Ｐゴシック" panose="020B0600070205080204" pitchFamily="34" charset="-128"/>
              </a:rPr>
              <a:t>Formación</a:t>
            </a:r>
          </a:p>
        </p:txBody>
      </p:sp>
      <p:sp>
        <p:nvSpPr>
          <p:cNvPr id="28675" name="Marcador de contenido 4">
            <a:extLst>
              <a:ext uri="{FF2B5EF4-FFF2-40B4-BE49-F238E27FC236}">
                <a16:creationId xmlns:a16="http://schemas.microsoft.com/office/drawing/2014/main" id="{8EEBE365-95ED-4232-AB91-23A7709790F3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ES" altLang="es-ES">
                <a:ea typeface="ＭＳ Ｐゴシック" panose="020B0600070205080204" pitchFamily="34" charset="-128"/>
              </a:rPr>
              <a:t>El valor de la XR reside en la formación en situaciones personalizadas</a:t>
            </a:r>
          </a:p>
          <a:p>
            <a:pPr lvl="1"/>
            <a:r>
              <a:rPr lang="es-ES" altLang="es-ES">
                <a:ea typeface="ＭＳ Ｐゴシック" panose="020B0600070205080204" pitchFamily="34" charset="-128"/>
              </a:rPr>
              <a:t>Simulaciones en entornos sin riesgo</a:t>
            </a:r>
          </a:p>
          <a:p>
            <a:pPr lvl="1"/>
            <a:r>
              <a:rPr lang="es-ES" altLang="es-ES">
                <a:ea typeface="ＭＳ Ｐゴシック" panose="020B0600070205080204" pitchFamily="34" charset="-128"/>
              </a:rPr>
              <a:t>Difíciles de recrear usando enfoques tradicionales</a:t>
            </a:r>
          </a:p>
          <a:p>
            <a:r>
              <a:rPr lang="es-ES" altLang="es-ES">
                <a:ea typeface="ＭＳ Ｐゴシック" panose="020B0600070205080204" pitchFamily="34" charset="-128"/>
              </a:rPr>
              <a:t>Menores costes que en la formación tradicional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ítulo 3">
            <a:extLst>
              <a:ext uri="{FF2B5EF4-FFF2-40B4-BE49-F238E27FC236}">
                <a16:creationId xmlns:a16="http://schemas.microsoft.com/office/drawing/2014/main" id="{04163A0A-68D4-459E-B11A-DFEDFDA92A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ES" altLang="es-ES">
                <a:ea typeface="ＭＳ Ｐゴシック" panose="020B0600070205080204" pitchFamily="34" charset="-128"/>
              </a:rPr>
              <a:t>Formación en técnicas</a:t>
            </a:r>
          </a:p>
        </p:txBody>
      </p:sp>
      <p:sp>
        <p:nvSpPr>
          <p:cNvPr id="29699" name="Marcador de contenido 4">
            <a:extLst>
              <a:ext uri="{FF2B5EF4-FFF2-40B4-BE49-F238E27FC236}">
                <a16:creationId xmlns:a16="http://schemas.microsoft.com/office/drawing/2014/main" id="{8894697D-5961-49BD-91D4-DC596229BD37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95325" y="1514475"/>
            <a:ext cx="4865688" cy="36083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ES" altLang="es-ES">
                <a:ea typeface="ＭＳ Ｐゴシック" panose="020B0600070205080204" pitchFamily="34" charset="-128"/>
              </a:rPr>
              <a:t>Buscan la interiorización de una técnica específica</a:t>
            </a:r>
          </a:p>
          <a:p>
            <a:r>
              <a:rPr lang="es-ES" altLang="es-ES">
                <a:ea typeface="ＭＳ Ｐゴシック" panose="020B0600070205080204" pitchFamily="34" charset="-128"/>
              </a:rPr>
              <a:t>Dispositivos</a:t>
            </a:r>
          </a:p>
          <a:p>
            <a:pPr lvl="1"/>
            <a:r>
              <a:rPr lang="es-ES" altLang="es-ES">
                <a:ea typeface="ＭＳ Ｐゴシック" panose="020B0600070205080204" pitchFamily="34" charset="-128"/>
              </a:rPr>
              <a:t>Hápticos</a:t>
            </a:r>
          </a:p>
          <a:p>
            <a:pPr lvl="1"/>
            <a:r>
              <a:rPr lang="es-ES" altLang="es-ES">
                <a:ea typeface="ＭＳ Ｐゴシック" panose="020B0600070205080204" pitchFamily="34" charset="-128"/>
              </a:rPr>
              <a:t>Maniquíes</a:t>
            </a:r>
          </a:p>
          <a:p>
            <a:pPr lvl="1"/>
            <a:r>
              <a:rPr lang="es-ES" altLang="es-ES">
                <a:ea typeface="ＭＳ Ｐゴシック" panose="020B0600070205080204" pitchFamily="34" charset="-128"/>
              </a:rPr>
              <a:t>Grandes simuladores específicos</a:t>
            </a:r>
          </a:p>
          <a:p>
            <a:pPr lvl="1"/>
            <a:endParaRPr lang="es-ES" altLang="es-ES">
              <a:ea typeface="ＭＳ Ｐゴシック" panose="020B0600070205080204" pitchFamily="34" charset="-128"/>
            </a:endParaRPr>
          </a:p>
        </p:txBody>
      </p:sp>
      <p:pic>
        <p:nvPicPr>
          <p:cNvPr id="29700" name="Picture 6" descr="AANA, VirtaMed Collaborate on New Arthroscopy Surgery Training Modules |  HealthySimulation.com">
            <a:extLst>
              <a:ext uri="{FF2B5EF4-FFF2-40B4-BE49-F238E27FC236}">
                <a16:creationId xmlns:a16="http://schemas.microsoft.com/office/drawing/2014/main" id="{84CE385E-A814-45DE-B1DC-5DA75186C4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050" y="1814513"/>
            <a:ext cx="4075113" cy="213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4" descr="VR simulations provide haptic feedback to surgical doctors">
            <a:extLst>
              <a:ext uri="{FF2B5EF4-FFF2-40B4-BE49-F238E27FC236}">
                <a16:creationId xmlns:a16="http://schemas.microsoft.com/office/drawing/2014/main" id="{8AF32B49-E1EB-4FB3-8AE4-87253527FA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013" y="1796832"/>
            <a:ext cx="4121150" cy="241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ítulo 3">
            <a:extLst>
              <a:ext uri="{FF2B5EF4-FFF2-40B4-BE49-F238E27FC236}">
                <a16:creationId xmlns:a16="http://schemas.microsoft.com/office/drawing/2014/main" id="{D29D99BE-0AEF-44B6-86CB-E24BD7AB1A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ES" altLang="es-ES">
                <a:ea typeface="ＭＳ Ｐゴシック" panose="020B0600070205080204" pitchFamily="34" charset="-128"/>
              </a:rPr>
              <a:t>Formación en protocolo</a:t>
            </a:r>
          </a:p>
        </p:txBody>
      </p:sp>
      <p:sp>
        <p:nvSpPr>
          <p:cNvPr id="30723" name="Marcador de contenido 4">
            <a:extLst>
              <a:ext uri="{FF2B5EF4-FFF2-40B4-BE49-F238E27FC236}">
                <a16:creationId xmlns:a16="http://schemas.microsoft.com/office/drawing/2014/main" id="{EFF3FAEC-8F67-4D37-9A46-F6ACB4A839A3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95325" y="1514475"/>
            <a:ext cx="4576763" cy="36083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ES" altLang="es-ES">
                <a:ea typeface="ＭＳ Ｐゴシック" panose="020B0600070205080204" pitchFamily="34" charset="-128"/>
              </a:rPr>
              <a:t>Formación en protocolos y prevención de riesgos</a:t>
            </a:r>
          </a:p>
          <a:p>
            <a:pPr lvl="1"/>
            <a:r>
              <a:rPr lang="es-ES" altLang="es-ES">
                <a:ea typeface="ＭＳ Ｐゴシック" panose="020B0600070205080204" pitchFamily="34" charset="-128"/>
              </a:rPr>
              <a:t>Dispositivos inmersivos</a:t>
            </a:r>
          </a:p>
          <a:p>
            <a:pPr lvl="1"/>
            <a:r>
              <a:rPr lang="es-ES" altLang="es-ES">
                <a:ea typeface="ＭＳ Ｐゴシック" panose="020B0600070205080204" pitchFamily="34" charset="-128"/>
              </a:rPr>
              <a:t>Sistemas de colaboración</a:t>
            </a:r>
          </a:p>
        </p:txBody>
      </p:sp>
      <p:pic>
        <p:nvPicPr>
          <p:cNvPr id="30724" name="Picture 8" descr="Resultado de imagen de collaborative virtual reality surgery">
            <a:extLst>
              <a:ext uri="{FF2B5EF4-FFF2-40B4-BE49-F238E27FC236}">
                <a16:creationId xmlns:a16="http://schemas.microsoft.com/office/drawing/2014/main" id="{680C2CB1-CFD7-4A2D-BDCC-D79FF0609E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100" y="1619250"/>
            <a:ext cx="4579938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ítulo 1">
            <a:extLst>
              <a:ext uri="{FF2B5EF4-FFF2-40B4-BE49-F238E27FC236}">
                <a16:creationId xmlns:a16="http://schemas.microsoft.com/office/drawing/2014/main" id="{890C8844-AB55-4337-8957-258D45A5D9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ES" altLang="es-ES">
                <a:ea typeface="ＭＳ Ｐゴシック" panose="020B0600070205080204" pitchFamily="34" charset="-128"/>
              </a:rPr>
              <a:t>CreaMe</a:t>
            </a:r>
          </a:p>
        </p:txBody>
      </p:sp>
      <p:sp>
        <p:nvSpPr>
          <p:cNvPr id="31747" name="Marcador de contenido 2">
            <a:extLst>
              <a:ext uri="{FF2B5EF4-FFF2-40B4-BE49-F238E27FC236}">
                <a16:creationId xmlns:a16="http://schemas.microsoft.com/office/drawing/2014/main" id="{52E8FD30-41ED-4B8D-AF0C-C27D7433CD44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ES" altLang="es-ES">
                <a:ea typeface="ＭＳ Ｐゴシック" panose="020B0600070205080204" pitchFamily="34" charset="-128"/>
              </a:rPr>
              <a:t>Herramienta de creación de experiencias virtuales</a:t>
            </a:r>
          </a:p>
          <a:p>
            <a:r>
              <a:rPr lang="es-ES" altLang="es-ES">
                <a:ea typeface="ＭＳ Ｐゴシック" panose="020B0600070205080204" pitchFamily="34" charset="-128"/>
              </a:rPr>
              <a:t>Creación de experiencias de forma rápida</a:t>
            </a:r>
          </a:p>
          <a:p>
            <a:pPr lvl="1"/>
            <a:r>
              <a:rPr lang="es-ES" altLang="es-ES">
                <a:ea typeface="ＭＳ Ｐゴシック" panose="020B0600070205080204" pitchFamily="34" charset="-128"/>
              </a:rPr>
              <a:t>Implica una gran reducción de costes y de tiempo</a:t>
            </a:r>
          </a:p>
          <a:p>
            <a:r>
              <a:rPr lang="es-ES" altLang="es-ES">
                <a:ea typeface="ＭＳ Ｐゴシック" panose="020B0600070205080204" pitchFamily="34" charset="-128"/>
              </a:rPr>
              <a:t>Experiencias protocolarias y de prevención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ítulo 1">
            <a:extLst>
              <a:ext uri="{FF2B5EF4-FFF2-40B4-BE49-F238E27FC236}">
                <a16:creationId xmlns:a16="http://schemas.microsoft.com/office/drawing/2014/main" id="{589670D7-A2CD-4581-A48A-4CEC579A95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ES" altLang="es-ES">
                <a:ea typeface="ＭＳ Ｐゴシック" panose="020B0600070205080204" pitchFamily="34" charset="-128"/>
              </a:rPr>
              <a:t>CreaMe</a:t>
            </a:r>
          </a:p>
        </p:txBody>
      </p:sp>
      <p:sp>
        <p:nvSpPr>
          <p:cNvPr id="32771" name="Marcador de contenido 2">
            <a:extLst>
              <a:ext uri="{FF2B5EF4-FFF2-40B4-BE49-F238E27FC236}">
                <a16:creationId xmlns:a16="http://schemas.microsoft.com/office/drawing/2014/main" id="{2EA79BEE-9A19-4F99-8BBF-DC983CC3572B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ES" altLang="es-ES">
                <a:ea typeface="ＭＳ Ｐゴシック" panose="020B0600070205080204" pitchFamily="34" charset="-128"/>
              </a:rPr>
              <a:t>Control de alumnos, experiencias y dispositivos desde la página web</a:t>
            </a:r>
          </a:p>
          <a:p>
            <a:r>
              <a:rPr lang="es-ES" altLang="es-ES">
                <a:ea typeface="ＭＳ Ｐゴシック" panose="020B0600070205080204" pitchFamily="34" charset="-128"/>
              </a:rPr>
              <a:t>Distribución de contenidos específicos de forma centralizada</a:t>
            </a:r>
          </a:p>
          <a:p>
            <a:r>
              <a:rPr lang="es-ES" altLang="es-ES">
                <a:ea typeface="ＭＳ Ｐゴシック" panose="020B0600070205080204" pitchFamily="34" charset="-128"/>
              </a:rPr>
              <a:t>Tecnología inalámbrica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78FB8F5-1C2E-4E64-9C44-685BBCD2085E}"/>
              </a:ext>
            </a:extLst>
          </p:cNvPr>
          <p:cNvSpPr/>
          <p:nvPr/>
        </p:nvSpPr>
        <p:spPr>
          <a:xfrm>
            <a:off x="0" y="1401763"/>
            <a:ext cx="10112375" cy="345916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E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33795" name="Título 1">
            <a:extLst>
              <a:ext uri="{FF2B5EF4-FFF2-40B4-BE49-F238E27FC236}">
                <a16:creationId xmlns:a16="http://schemas.microsoft.com/office/drawing/2014/main" id="{C4D2C800-F807-489B-BEC7-727EA9699B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ES" altLang="es-ES">
                <a:ea typeface="ＭＳ Ｐゴシック" panose="020B0600070205080204" pitchFamily="34" charset="-128"/>
              </a:rPr>
              <a:t>CreaMe</a:t>
            </a:r>
          </a:p>
        </p:txBody>
      </p:sp>
      <p:pic>
        <p:nvPicPr>
          <p:cNvPr id="33796" name="Picture 2" descr="Amazon.com: Oculus Quest 2 — Advanced All-In-One Virtual Reality Headset —  128 GB : Videojuegos">
            <a:extLst>
              <a:ext uri="{FF2B5EF4-FFF2-40B4-BE49-F238E27FC236}">
                <a16:creationId xmlns:a16="http://schemas.microsoft.com/office/drawing/2014/main" id="{4B365F1A-27FE-4891-8404-2348266DA07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99" t="27379" r="24303" b="42023"/>
          <a:stretch>
            <a:fillRect/>
          </a:stretch>
        </p:blipFill>
        <p:spPr bwMode="auto">
          <a:xfrm>
            <a:off x="7224713" y="1835150"/>
            <a:ext cx="2116137" cy="1314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Imagen 6">
            <a:extLst>
              <a:ext uri="{FF2B5EF4-FFF2-40B4-BE49-F238E27FC236}">
                <a16:creationId xmlns:a16="http://schemas.microsoft.com/office/drawing/2014/main" id="{5331FAFD-6E72-4949-BC46-C1CD433D76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1851025"/>
            <a:ext cx="6226175" cy="245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2" descr="Amazon.com: Oculus Quest 2 — Advanced All-In-One Virtual Reality Headset —  128 GB : Videojuegos">
            <a:extLst>
              <a:ext uri="{FF2B5EF4-FFF2-40B4-BE49-F238E27FC236}">
                <a16:creationId xmlns:a16="http://schemas.microsoft.com/office/drawing/2014/main" id="{A69CFF4A-9863-4163-9AD1-EE4AAC4CD5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489" r="71899" b="27673"/>
          <a:stretch>
            <a:fillRect/>
          </a:stretch>
        </p:blipFill>
        <p:spPr bwMode="auto">
          <a:xfrm>
            <a:off x="7021513" y="3187700"/>
            <a:ext cx="120650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Picture 2" descr="Amazon.com: Oculus Quest 2 — Advanced All-In-One Virtual Reality Headset —  128 GB : Videojuegos">
            <a:extLst>
              <a:ext uri="{FF2B5EF4-FFF2-40B4-BE49-F238E27FC236}">
                <a16:creationId xmlns:a16="http://schemas.microsoft.com/office/drawing/2014/main" id="{E0092C48-9978-473B-BE21-C571511B09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99" t="43489" b="27673"/>
          <a:stretch>
            <a:fillRect/>
          </a:stretch>
        </p:blipFill>
        <p:spPr bwMode="auto">
          <a:xfrm>
            <a:off x="8210550" y="3233738"/>
            <a:ext cx="120650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ítulo 1">
            <a:extLst>
              <a:ext uri="{FF2B5EF4-FFF2-40B4-BE49-F238E27FC236}">
                <a16:creationId xmlns:a16="http://schemas.microsoft.com/office/drawing/2014/main" id="{A3DD98D8-597A-4DC3-9E63-2A690F21EEE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s-ES" altLang="es-ES">
                <a:ea typeface="ＭＳ Ｐゴシック" panose="020B0600070205080204" pitchFamily="34" charset="-128"/>
              </a:rPr>
              <a:t>Realidad virtual y aumentada</a:t>
            </a:r>
          </a:p>
        </p:txBody>
      </p:sp>
      <p:sp>
        <p:nvSpPr>
          <p:cNvPr id="16387" name="Subtítulo 2">
            <a:extLst>
              <a:ext uri="{FF2B5EF4-FFF2-40B4-BE49-F238E27FC236}">
                <a16:creationId xmlns:a16="http://schemas.microsoft.com/office/drawing/2014/main" id="{A5CFDB0A-F6EF-4C1E-8EED-D748CE2EE97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ES" altLang="es-ES">
                <a:ea typeface="ＭＳ Ｐゴシック" panose="020B0600070205080204" pitchFamily="34" charset="-128"/>
              </a:rPr>
              <a:t>¿Una herramienta para aprender nuevas técnicas quirúrgicas?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A6C81955-910B-4BB0-B281-F4C186FCD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683765"/>
            <a:ext cx="8721725" cy="717997"/>
          </a:xfrm>
        </p:spPr>
        <p:txBody>
          <a:bodyPr/>
          <a:lstStyle/>
          <a:p>
            <a:r>
              <a:rPr lang="es-ES" sz="4800" dirty="0"/>
              <a:t>Gracias por su atención</a:t>
            </a:r>
          </a:p>
        </p:txBody>
      </p:sp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F4858DF1-54A4-4CDB-A5BD-73F9807607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/>
              <a:t>Estamos en contacto</a:t>
            </a:r>
          </a:p>
          <a:p>
            <a:endParaRPr lang="es-ES" dirty="0"/>
          </a:p>
          <a:p>
            <a:r>
              <a:rPr lang="es-ES" dirty="0"/>
              <a:t>José Negrillo Cárdenas, PhD</a:t>
            </a:r>
          </a:p>
          <a:p>
            <a:r>
              <a:rPr lang="es-ES" dirty="0">
                <a:hlinkClick r:id="rId2"/>
              </a:rPr>
              <a:t>jnegrillo@fidesol.org</a:t>
            </a:r>
            <a:endParaRPr lang="es-ES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D0786B46-4449-45FD-92E1-A97ADBDF6D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4379" y="1619870"/>
            <a:ext cx="3073524" cy="3073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8903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ítulo 3">
            <a:extLst>
              <a:ext uri="{FF2B5EF4-FFF2-40B4-BE49-F238E27FC236}">
                <a16:creationId xmlns:a16="http://schemas.microsoft.com/office/drawing/2014/main" id="{CA08EA12-35F8-4CC6-BB15-D43EAE38DE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ES" altLang="es-ES">
                <a:ea typeface="ＭＳ Ｐゴシック" panose="020B0600070205080204" pitchFamily="34" charset="-128"/>
              </a:rPr>
              <a:t>Un poco sobre mí</a:t>
            </a:r>
          </a:p>
        </p:txBody>
      </p:sp>
      <p:sp>
        <p:nvSpPr>
          <p:cNvPr id="17411" name="Marcador de contenido 4">
            <a:extLst>
              <a:ext uri="{FF2B5EF4-FFF2-40B4-BE49-F238E27FC236}">
                <a16:creationId xmlns:a16="http://schemas.microsoft.com/office/drawing/2014/main" id="{906E0CAB-EAB0-4AFE-A17D-A7E048BB38CA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ES" altLang="es-ES" b="1">
                <a:ea typeface="ＭＳ Ｐゴシック" panose="020B0600070205080204" pitchFamily="34" charset="-128"/>
              </a:rPr>
              <a:t>José Negrillo Cárdenas</a:t>
            </a:r>
          </a:p>
          <a:p>
            <a:r>
              <a:rPr lang="es-ES" altLang="es-ES">
                <a:ea typeface="ＭＳ Ｐゴシック" panose="020B0600070205080204" pitchFamily="34" charset="-128"/>
              </a:rPr>
              <a:t>Doctor en TIC, Universidad de Jaén</a:t>
            </a:r>
          </a:p>
          <a:p>
            <a:pPr lvl="1"/>
            <a:r>
              <a:rPr lang="es-ES" altLang="es-ES">
                <a:ea typeface="ＭＳ Ｐゴシック" panose="020B0600070205080204" pitchFamily="34" charset="-128"/>
              </a:rPr>
              <a:t>Especializado en aplicaciones de la RV y RA en cirugía ortopédica y traumatología</a:t>
            </a:r>
          </a:p>
          <a:p>
            <a:r>
              <a:rPr lang="es-ES" altLang="es-ES">
                <a:ea typeface="ＭＳ Ｐゴシック" panose="020B0600070205080204" pitchFamily="34" charset="-128"/>
              </a:rPr>
              <a:t>Actualmente, investigador en RV y RA en Industria 4.0, Fundación I+D del Software Libre (FIDESOL)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ítulo 1">
            <a:extLst>
              <a:ext uri="{FF2B5EF4-FFF2-40B4-BE49-F238E27FC236}">
                <a16:creationId xmlns:a16="http://schemas.microsoft.com/office/drawing/2014/main" id="{7CE2A923-1F48-4FFE-814C-086F8E8582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95325" y="303213"/>
            <a:ext cx="6808788" cy="1098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ES" altLang="es-ES">
                <a:ea typeface="ＭＳ Ｐゴシック" panose="020B0600070205080204" pitchFamily="34" charset="-128"/>
              </a:rPr>
              <a:t>Realidad virtual, aumentada y mixta</a:t>
            </a:r>
          </a:p>
        </p:txBody>
      </p:sp>
      <p:sp>
        <p:nvSpPr>
          <p:cNvPr id="18435" name="Marcador de contenido 2">
            <a:extLst>
              <a:ext uri="{FF2B5EF4-FFF2-40B4-BE49-F238E27FC236}">
                <a16:creationId xmlns:a16="http://schemas.microsoft.com/office/drawing/2014/main" id="{882070D1-14CF-4E75-8571-E43B30F9D00B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ES" altLang="es-ES">
                <a:ea typeface="ＭＳ Ｐゴシック" panose="020B0600070205080204" pitchFamily="34" charset="-128"/>
              </a:rPr>
              <a:t>R. Virtual</a:t>
            </a:r>
          </a:p>
          <a:p>
            <a:pPr lvl="1"/>
            <a:r>
              <a:rPr lang="es-ES" altLang="es-ES">
                <a:ea typeface="ＭＳ Ｐゴシック" panose="020B0600070205080204" pitchFamily="34" charset="-128"/>
              </a:rPr>
              <a:t>Entorno artificial presentado como si fuera el mundo real: Oculus Quest, HTC Vive</a:t>
            </a:r>
          </a:p>
          <a:p>
            <a:r>
              <a:rPr lang="es-ES" altLang="es-ES">
                <a:ea typeface="ＭＳ Ｐゴシック" panose="020B0600070205080204" pitchFamily="34" charset="-128"/>
              </a:rPr>
              <a:t>R. Aumentada</a:t>
            </a:r>
          </a:p>
          <a:p>
            <a:pPr lvl="1"/>
            <a:r>
              <a:rPr lang="es-ES" altLang="es-ES">
                <a:ea typeface="ＭＳ Ｐゴシック" panose="020B0600070205080204" pitchFamily="34" charset="-128"/>
              </a:rPr>
              <a:t>Visualización del mundo real enriquecida con información sintética: Google Glass</a:t>
            </a:r>
          </a:p>
          <a:p>
            <a:r>
              <a:rPr lang="es-ES" altLang="es-ES">
                <a:ea typeface="ＭＳ Ｐゴシック" panose="020B0600070205080204" pitchFamily="34" charset="-128"/>
              </a:rPr>
              <a:t>R. Mixta</a:t>
            </a:r>
          </a:p>
          <a:p>
            <a:pPr lvl="1"/>
            <a:r>
              <a:rPr lang="es-ES" altLang="es-ES">
                <a:ea typeface="ＭＳ Ｐゴシック" panose="020B0600070205080204" pitchFamily="34" charset="-128"/>
              </a:rPr>
              <a:t>Visualización e interacción con objetos virtuales en el mundo real: Microsoft HoloLens</a:t>
            </a:r>
          </a:p>
          <a:p>
            <a:pPr lvl="1"/>
            <a:endParaRPr lang="es-ES" altLang="es-E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VR | MR | AR – Training – Fund Africa">
            <a:extLst>
              <a:ext uri="{FF2B5EF4-FFF2-40B4-BE49-F238E27FC236}">
                <a16:creationId xmlns:a16="http://schemas.microsoft.com/office/drawing/2014/main" id="{C97D771B-FDB7-47DF-A6BF-B6F16D182E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14" b="5014"/>
          <a:stretch>
            <a:fillRect/>
          </a:stretch>
        </p:blipFill>
        <p:spPr bwMode="auto">
          <a:xfrm>
            <a:off x="0" y="468313"/>
            <a:ext cx="10109200" cy="475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8556080E-F24B-4B92-A91B-CE159011A786}"/>
              </a:ext>
            </a:extLst>
          </p:cNvPr>
          <p:cNvSpPr/>
          <p:nvPr/>
        </p:nvSpPr>
        <p:spPr>
          <a:xfrm>
            <a:off x="0" y="1401763"/>
            <a:ext cx="10112375" cy="345916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ES">
              <a:ln>
                <a:solidFill>
                  <a:sysClr val="windowText" lastClr="000000"/>
                </a:solidFill>
              </a:ln>
            </a:endParaRPr>
          </a:p>
        </p:txBody>
      </p:sp>
      <p:pic>
        <p:nvPicPr>
          <p:cNvPr id="20483" name="Picture 2" descr="What is AR? - Augmented Reality (AR)">
            <a:extLst>
              <a:ext uri="{FF2B5EF4-FFF2-40B4-BE49-F238E27FC236}">
                <a16:creationId xmlns:a16="http://schemas.microsoft.com/office/drawing/2014/main" id="{23ED80F2-1A90-4A14-AC0F-87C6660A81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700" y="1547813"/>
            <a:ext cx="6276975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ítulo 1">
            <a:extLst>
              <a:ext uri="{FF2B5EF4-FFF2-40B4-BE49-F238E27FC236}">
                <a16:creationId xmlns:a16="http://schemas.microsoft.com/office/drawing/2014/main" id="{34BD7A51-465B-4200-B444-4E59430842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ES" altLang="es-ES">
                <a:ea typeface="ＭＳ Ｐゴシック" panose="020B0600070205080204" pitchFamily="34" charset="-128"/>
              </a:rPr>
              <a:t>Aplicaciones de RV/RM y RA </a:t>
            </a:r>
            <a:br>
              <a:rPr lang="es-ES" altLang="es-ES">
                <a:ea typeface="ＭＳ Ｐゴシック" panose="020B0600070205080204" pitchFamily="34" charset="-128"/>
              </a:rPr>
            </a:br>
            <a:r>
              <a:rPr lang="es-ES" altLang="es-ES">
                <a:ea typeface="ＭＳ Ｐゴシック" panose="020B0600070205080204" pitchFamily="34" charset="-128"/>
              </a:rPr>
              <a:t>en cirugía</a:t>
            </a:r>
          </a:p>
        </p:txBody>
      </p:sp>
      <p:sp>
        <p:nvSpPr>
          <p:cNvPr id="21507" name="Marcador de contenido 2">
            <a:extLst>
              <a:ext uri="{FF2B5EF4-FFF2-40B4-BE49-F238E27FC236}">
                <a16:creationId xmlns:a16="http://schemas.microsoft.com/office/drawing/2014/main" id="{9EE1305A-67C8-4D33-AE5B-C24BF168C7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ES" altLang="es-ES" dirty="0">
                <a:ea typeface="ＭＳ Ｐゴシック" panose="020B0600070205080204" pitchFamily="34" charset="-128"/>
              </a:rPr>
              <a:t>Realidad Aumentada y Mixta: </a:t>
            </a:r>
          </a:p>
          <a:p>
            <a:pPr lvl="1"/>
            <a:r>
              <a:rPr lang="es-ES" altLang="es-ES" dirty="0">
                <a:ea typeface="ＭＳ Ｐゴシック" panose="020B0600070205080204" pitchFamily="34" charset="-128"/>
              </a:rPr>
              <a:t>Asistencia en tiempo real</a:t>
            </a:r>
          </a:p>
          <a:p>
            <a:pPr lvl="1"/>
            <a:r>
              <a:rPr lang="es-ES" altLang="es-ES" dirty="0">
                <a:ea typeface="ＭＳ Ｐゴシック" panose="020B0600070205080204" pitchFamily="34" charset="-128"/>
              </a:rPr>
              <a:t>Formación </a:t>
            </a:r>
            <a:r>
              <a:rPr lang="es-ES" altLang="es-ES" dirty="0">
                <a:ea typeface="ＭＳ Ｐゴシック" panose="020B0600070205080204" pitchFamily="34" charset="-128"/>
                <a:sym typeface="Wingdings" panose="05000000000000000000" pitchFamily="2" charset="2"/>
              </a:rPr>
              <a:t> Usando impresión 3D y/o maniquíes</a:t>
            </a:r>
            <a:endParaRPr lang="es-ES" altLang="es-ES" dirty="0">
              <a:ea typeface="ＭＳ Ｐゴシック" panose="020B0600070205080204" pitchFamily="34" charset="-128"/>
            </a:endParaRPr>
          </a:p>
          <a:p>
            <a:r>
              <a:rPr lang="es-ES" altLang="es-ES" dirty="0">
                <a:ea typeface="ＭＳ Ｐゴシック" panose="020B0600070205080204" pitchFamily="34" charset="-128"/>
              </a:rPr>
              <a:t>Realidad Virtual: </a:t>
            </a:r>
          </a:p>
          <a:p>
            <a:pPr lvl="1"/>
            <a:r>
              <a:rPr lang="es-ES" altLang="es-ES" dirty="0">
                <a:ea typeface="ＭＳ Ｐゴシック" panose="020B0600070205080204" pitchFamily="34" charset="-128"/>
              </a:rPr>
              <a:t>Entrenamiento y formación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NEU2102015_AR_Content">
            <a:extLst>
              <a:ext uri="{FF2B5EF4-FFF2-40B4-BE49-F238E27FC236}">
                <a16:creationId xmlns:a16="http://schemas.microsoft.com/office/drawing/2014/main" id="{21F1C401-107C-4E42-AE3D-9075E3E1CF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5" b="5692"/>
          <a:stretch>
            <a:fillRect/>
          </a:stretch>
        </p:blipFill>
        <p:spPr bwMode="auto">
          <a:xfrm>
            <a:off x="1887538" y="0"/>
            <a:ext cx="6337300" cy="568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irugía con realidad mixta en el Gregorio Marañón - iSanidad">
            <a:extLst>
              <a:ext uri="{FF2B5EF4-FFF2-40B4-BE49-F238E27FC236}">
                <a16:creationId xmlns:a16="http://schemas.microsoft.com/office/drawing/2014/main" id="{4D734521-1238-4AA1-B8E8-CC14F730B1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8" b="11829"/>
          <a:stretch>
            <a:fillRect/>
          </a:stretch>
        </p:blipFill>
        <p:spPr bwMode="auto">
          <a:xfrm>
            <a:off x="0" y="0"/>
            <a:ext cx="10112375" cy="568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542</TotalTime>
  <Words>316</Words>
  <Application>Microsoft Office PowerPoint</Application>
  <PresentationFormat>Personalizado</PresentationFormat>
  <Paragraphs>59</Paragraphs>
  <Slides>20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Helvetica Neue</vt:lpstr>
      <vt:lpstr>Trebuchet MS</vt:lpstr>
      <vt:lpstr>1_Diseño personalizado</vt:lpstr>
      <vt:lpstr>Presentación de PowerPoint</vt:lpstr>
      <vt:lpstr>Realidad virtual y aumentada</vt:lpstr>
      <vt:lpstr>Un poco sobre mí</vt:lpstr>
      <vt:lpstr>Realidad virtual, aumentada y mixta</vt:lpstr>
      <vt:lpstr>Presentación de PowerPoint</vt:lpstr>
      <vt:lpstr>Presentación de PowerPoint</vt:lpstr>
      <vt:lpstr>Aplicaciones de RV/RM y RA  en cirugía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Publicaciones científicas</vt:lpstr>
      <vt:lpstr>Formación</vt:lpstr>
      <vt:lpstr>Formación en técnicas</vt:lpstr>
      <vt:lpstr>Formación en protocolo</vt:lpstr>
      <vt:lpstr>CreaMe</vt:lpstr>
      <vt:lpstr>CreaMe</vt:lpstr>
      <vt:lpstr>CreaMe</vt:lpstr>
      <vt:lpstr>Gracias por su atención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Secot</dc:creator>
  <cp:lastModifiedBy>José Negrillo Cárdenas</cp:lastModifiedBy>
  <cp:revision>65</cp:revision>
  <dcterms:created xsi:type="dcterms:W3CDTF">2017-09-06T09:08:20Z</dcterms:created>
  <dcterms:modified xsi:type="dcterms:W3CDTF">2021-09-28T18:04:59Z</dcterms:modified>
</cp:coreProperties>
</file>